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olors6.xml" ContentType="application/vnd.ms-office.chartcolor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charts/chart13.xml" ContentType="application/vnd.openxmlformats-officedocument.drawingml.chart+xml"/>
  <Override PartName="/ppt/charts/chart15.xml" ContentType="application/vnd.openxmlformats-officedocument.drawingml.chart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hart7.xml" ContentType="application/vnd.openxmlformats-officedocument.drawingml.chart+xml"/>
  <Override PartName="/ppt/charts/style9.xml" ContentType="application/vnd.ms-office.chartstyle+xml"/>
  <Override PartName="/ppt/charts/style7.xml" ContentType="application/vnd.ms-office.chartstyle+xml"/>
  <Override PartName="/ppt/charts/colors10.xml" ContentType="application/vnd.ms-office.chartcolorstyle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colors9.xml" ContentType="application/vnd.ms-office.chartcolorstyl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charts/colors7.xml" ContentType="application/vnd.ms-office.chartcolor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6.xml" ContentType="application/vnd.openxmlformats-officedocument.drawingml.chart+xml"/>
  <Override PartName="/ppt/charts/colors5.xml" ContentType="application/vnd.ms-office.chartcolorstyle+xml"/>
  <Override PartName="/ppt/charts/style10.xml" ContentType="application/vnd.ms-office.chart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4.xml" ContentType="application/vnd.openxmlformats-officedocument.drawingml.char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charts/style8.xml" ContentType="application/vnd.ms-office.chartstyle+xml"/>
  <Override PartName="/ppt/charts/chart4.xml" ContentType="application/vnd.openxmlformats-officedocument.drawingml.chart+xml"/>
  <Override PartName="/ppt/charts/style6.xml" ContentType="application/vnd.ms-office.chartstyle+xml"/>
  <Override PartName="/ppt/slides/slide8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charts/colors8.xml" ContentType="application/vnd.ms-office.chartcolor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7" r:id="rId10"/>
    <p:sldId id="299" r:id="rId11"/>
    <p:sldId id="300" r:id="rId12"/>
    <p:sldId id="301" r:id="rId13"/>
    <p:sldId id="317" r:id="rId14"/>
    <p:sldId id="302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4" r:id="rId33"/>
    <p:sldId id="275" r:id="rId34"/>
    <p:sldId id="276" r:id="rId35"/>
    <p:sldId id="279" r:id="rId36"/>
    <p:sldId id="280" r:id="rId37"/>
    <p:sldId id="282" r:id="rId38"/>
    <p:sldId id="281" r:id="rId39"/>
    <p:sldId id="284" r:id="rId40"/>
    <p:sldId id="285" r:id="rId41"/>
    <p:sldId id="316" r:id="rId42"/>
    <p:sldId id="286" r:id="rId43"/>
    <p:sldId id="26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0" d="100"/>
          <a:sy n="50" d="100"/>
        </p:scale>
        <p:origin x="-84" y="-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-Arbeitsblatt1.xlsx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-Arbeitsblat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-Arbeitsblat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-Arbeitsblat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-Arbeitsblatt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-Arbeitsblatt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-Arbeitsblatt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-Arbeitsblatt16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-Arbeitsblat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-Arbeitsblat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/>
        <c:marker val="1"/>
        <c:axId val="58910208"/>
        <c:axId val="58911744"/>
      </c:lineChart>
      <c:catAx>
        <c:axId val="5891020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1744"/>
        <c:crosses val="autoZero"/>
        <c:auto val="1"/>
        <c:lblAlgn val="ctr"/>
        <c:lblOffset val="100"/>
      </c:catAx>
      <c:valAx>
        <c:axId val="58911744"/>
        <c:scaling>
          <c:orientation val="minMax"/>
          <c:max val="100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1"/>
          <c:w val="0.17812259880558406"/>
          <c:h val="0.772808731475238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3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77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2.4929492114471284E-2"/>
          <c:y val="0.1538392178359953"/>
          <c:w val="0.95812992125984264"/>
          <c:h val="0.59317161380064087"/>
        </c:manualLayout>
      </c:layout>
      <c:barChart>
        <c:barDir val="col"/>
        <c:grouping val="stacked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/>
        <c:overlap val="100"/>
        <c:axId val="67551616"/>
        <c:axId val="67553152"/>
      </c:barChart>
      <c:catAx>
        <c:axId val="6755161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3152"/>
        <c:crosses val="autoZero"/>
        <c:auto val="1"/>
        <c:lblAlgn val="ctr"/>
        <c:lblOffset val="100"/>
      </c:catAx>
      <c:valAx>
        <c:axId val="6755315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59"/>
          <c:w val="0.56545893719806761"/>
          <c:h val="9.4223105392583037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0.63000000000000012</c:v>
                </c:pt>
                <c:pt idx="3">
                  <c:v>0.27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Val val="1"/>
        </c:dLbls>
        <c:gapWidth val="65"/>
        <c:axId val="78750848"/>
        <c:axId val="78752384"/>
      </c:barChart>
      <c:catAx>
        <c:axId val="7875084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752384"/>
        <c:crosses val="autoZero"/>
        <c:auto val="1"/>
        <c:lblAlgn val="ctr"/>
        <c:lblOffset val="100"/>
      </c:catAx>
      <c:valAx>
        <c:axId val="78752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tickLblPos val="none"/>
        <c:crossAx val="787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Val val="1"/>
        </c:dLbls>
        <c:gapWidth val="65"/>
        <c:axId val="76479488"/>
        <c:axId val="80130816"/>
      </c:barChart>
      <c:catAx>
        <c:axId val="7647948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0130816"/>
        <c:crosses val="autoZero"/>
        <c:auto val="1"/>
        <c:lblAlgn val="ctr"/>
        <c:lblOffset val="100"/>
      </c:catAx>
      <c:valAx>
        <c:axId val="8013081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7647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6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32951292510867641"/>
          <c:y val="0.1738920440684607"/>
          <c:w val="0.76105647145669297"/>
          <c:h val="0.77054522818988525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0.32000000000000006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8.0000000000000016E-2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/>
        <c:gapWidth val="182"/>
        <c:axId val="84095360"/>
        <c:axId val="84096896"/>
      </c:barChart>
      <c:catAx>
        <c:axId val="84095360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6896"/>
        <c:crosses val="autoZero"/>
        <c:auto val="1"/>
        <c:lblAlgn val="ctr"/>
        <c:lblOffset val="100"/>
      </c:catAx>
      <c:valAx>
        <c:axId val="84096896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Umsatz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98</c:v>
                </c:pt>
                <c:pt idx="1">
                  <c:v>243</c:v>
                </c:pt>
                <c:pt idx="2">
                  <c:v>575</c:v>
                </c:pt>
                <c:pt idx="3">
                  <c:v>747</c:v>
                </c:pt>
                <c:pt idx="4">
                  <c:v>1300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-38</c:v>
                </c:pt>
                <c:pt idx="1">
                  <c:v>-59</c:v>
                </c:pt>
                <c:pt idx="2">
                  <c:v>-78</c:v>
                </c:pt>
                <c:pt idx="3">
                  <c:v>-68</c:v>
                </c:pt>
                <c:pt idx="4">
                  <c:v>-197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/>
        <c:gapWidth val="219"/>
        <c:axId val="84131840"/>
        <c:axId val="84133376"/>
      </c:barChart>
      <c:catAx>
        <c:axId val="841318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</c:catAx>
      <c:valAx>
        <c:axId val="8413337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Umsatz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/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</c:catAx>
      <c:valAx>
        <c:axId val="8456307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/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</c:catAx>
      <c:valAx>
        <c:axId val="8463680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7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69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91E-2"/>
                  <c:y val="4.66982799313682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83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Val val="1"/>
        </c:dLbls>
        <c:marker val="1"/>
        <c:axId val="61983744"/>
        <c:axId val="61985536"/>
      </c:lineChart>
      <c:catAx>
        <c:axId val="6198374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985536"/>
        <c:crosses val="autoZero"/>
        <c:auto val="1"/>
        <c:lblAlgn val="ctr"/>
        <c:lblOffset val="100"/>
      </c:catAx>
      <c:valAx>
        <c:axId val="61985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619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12E-2"/>
                  <c:y val="3.2392640540467844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38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93E-2"/>
                  <c:y val="4.1226997051504427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85E-2"/>
                  <c:y val="4.1226997051504531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7E-2"/>
                  <c:y val="4.4171782555183427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43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43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Val val="1"/>
        </c:dLbls>
        <c:marker val="1"/>
        <c:axId val="63418752"/>
        <c:axId val="63420288"/>
      </c:lineChart>
      <c:catAx>
        <c:axId val="6341875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420288"/>
        <c:crosses val="autoZero"/>
        <c:auto val="1"/>
        <c:lblAlgn val="ctr"/>
        <c:lblOffset val="100"/>
      </c:catAx>
      <c:valAx>
        <c:axId val="63420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6341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27"/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887E-2"/>
          <c:w val="0.93650177607580476"/>
          <c:h val="0.77362542750338026"/>
        </c:manualLayout>
      </c:layout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Val val="1"/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</c:ser>
        <c:dLbls>
          <c:dLblPos val="t"/>
          <c:showVal val="1"/>
        </c:dLbls>
        <c:marker val="1"/>
        <c:axId val="90149632"/>
        <c:axId val="90151552"/>
      </c:lineChart>
      <c:catAx>
        <c:axId val="90149632"/>
        <c:scaling>
          <c:orientation val="minMax"/>
        </c:scaling>
        <c:axPos val="b"/>
        <c:numFmt formatCode="General" sourceLinked="1"/>
        <c:majorTickMark val="none"/>
        <c:tickLblPos val="nextTo"/>
        <c:crossAx val="90151552"/>
        <c:crosses val="autoZero"/>
        <c:auto val="1"/>
        <c:lblAlgn val="ctr"/>
        <c:lblOffset val="100"/>
      </c:catAx>
      <c:valAx>
        <c:axId val="90151552"/>
        <c:scaling>
          <c:orientation val="minMax"/>
        </c:scaling>
        <c:axPos val="l"/>
        <c:numFmt formatCode="General" sourceLinked="0"/>
        <c:majorTickMark val="none"/>
        <c:tickLblPos val="nextTo"/>
        <c:crossAx val="90149632"/>
        <c:crosses val="autoZero"/>
        <c:crossBetween val="between"/>
      </c:valAx>
    </c:plotArea>
    <c:legend>
      <c:legendPos val="b"/>
      <c:layout/>
    </c:legend>
    <c:plotVisOnly val="1"/>
  </c:chart>
  <c:txPr>
    <a:bodyPr/>
    <a:lstStyle/>
    <a:p>
      <a:pPr>
        <a:defRPr sz="1800"/>
      </a:pPr>
      <a:endParaRPr lang="de-DE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/>
          <a:lstStyle/>
          <a:p>
            <a:pPr algn="l">
              <a:defRPr/>
            </a:pPr>
            <a:r>
              <a:rPr lang="en-US" sz="2000" dirty="0" smtClean="0"/>
              <a:t>In</a:t>
            </a:r>
            <a:r>
              <a:rPr lang="en-US" sz="2000" baseline="0" dirty="0" smtClean="0"/>
              <a:t> Deutschland </a:t>
            </a:r>
            <a:r>
              <a:rPr lang="en-US" sz="2000" baseline="0" dirty="0" err="1" smtClean="0"/>
              <a:t>gibt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es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immer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weniger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Tageszeitungen</a:t>
            </a:r>
            <a:endParaRPr lang="en-US" sz="2000" baseline="0" dirty="0" smtClean="0"/>
          </a:p>
          <a:p>
            <a:pPr algn="l">
              <a:defRPr/>
            </a:pPr>
            <a:r>
              <a:rPr lang="en-US" sz="2000" baseline="0" dirty="0" err="1" smtClean="0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 smtClean="0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 smtClean="0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54E-2"/>
          <c:y val="0"/>
        </c:manualLayout>
      </c:layout>
    </c:title>
    <c:plotArea>
      <c:layout>
        <c:manualLayout>
          <c:layoutTarget val="inner"/>
          <c:xMode val="edge"/>
          <c:yMode val="edge"/>
          <c:x val="7.2396855265481605E-2"/>
          <c:y val="0.12858450833180737"/>
          <c:w val="0.92032689468503937"/>
          <c:h val="0.78612304465286387"/>
        </c:manualLayout>
      </c:layout>
      <c:barChart>
        <c:barDir val="col"/>
        <c:grouping val="stacked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dPt>
            <c:idx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</c:dPt>
          <c:dPt>
            <c:idx val="1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</c:dPt>
          <c:dLbls>
            <c:showVal val="1"/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</c:ser>
        <c:overlap val="100"/>
        <c:axId val="109696128"/>
        <c:axId val="130985344"/>
      </c:barChart>
      <c:catAx>
        <c:axId val="109696128"/>
        <c:scaling>
          <c:orientation val="minMax"/>
        </c:scaling>
        <c:axPos val="b"/>
        <c:numFmt formatCode="General" sourceLinked="1"/>
        <c:tickLblPos val="nextTo"/>
        <c:crossAx val="130985344"/>
        <c:crosses val="autoZero"/>
        <c:auto val="1"/>
        <c:lblAlgn val="ctr"/>
        <c:lblOffset val="100"/>
      </c:catAx>
      <c:valAx>
        <c:axId val="130985344"/>
        <c:scaling>
          <c:orientation val="minMax"/>
        </c:scaling>
        <c:axPos val="l"/>
        <c:majorGridlines/>
        <c:numFmt formatCode="General" sourceLinked="1"/>
        <c:tickLblPos val="nextTo"/>
        <c:crossAx val="109696128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de-DE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19"/>
  <c:chart>
    <c:autoTitleDeleted val="1"/>
    <c:plotArea>
      <c:layout>
        <c:manualLayout>
          <c:layoutTarget val="inner"/>
          <c:xMode val="edge"/>
          <c:yMode val="edge"/>
          <c:x val="5.5404213216803402E-2"/>
          <c:y val="4.1642153221413354E-2"/>
          <c:w val="0.85390895669291333"/>
          <c:h val="0.86900985057764202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</c:ser>
        <c:axId val="122755328"/>
        <c:axId val="130988672"/>
      </c:barChart>
      <c:catAx>
        <c:axId val="122755328"/>
        <c:scaling>
          <c:orientation val="minMax"/>
        </c:scaling>
        <c:axPos val="b"/>
        <c:tickLblPos val="nextTo"/>
        <c:crossAx val="130988672"/>
        <c:crosses val="autoZero"/>
        <c:auto val="1"/>
        <c:lblAlgn val="ctr"/>
        <c:lblOffset val="100"/>
      </c:catAx>
      <c:valAx>
        <c:axId val="130988672"/>
        <c:scaling>
          <c:orientation val="minMax"/>
        </c:scaling>
        <c:axPos val="l"/>
        <c:majorGridlines/>
        <c:numFmt formatCode="General" sourceLinked="1"/>
        <c:tickLblPos val="nextTo"/>
        <c:crossAx val="122755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6"/>
          <c:y val="0.28609619303049993"/>
          <c:w val="9.7738312007874015E-2"/>
          <c:h val="0.40905743054518762"/>
        </c:manualLayout>
      </c:layout>
    </c:legend>
    <c:plotVisOnly val="1"/>
  </c:chart>
  <c:txPr>
    <a:bodyPr/>
    <a:lstStyle/>
    <a:p>
      <a:pPr>
        <a:defRPr sz="1800"/>
      </a:pPr>
      <a:endParaRPr lang="de-DE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style val="19"/>
  <c:chart>
    <c:plotArea>
      <c:layout>
        <c:manualLayout>
          <c:layoutTarget val="inner"/>
          <c:xMode val="edge"/>
          <c:yMode val="edge"/>
          <c:x val="4.5634710807134507E-2"/>
          <c:y val="4.4331024621057438E-2"/>
          <c:w val="0.85390895669291389"/>
          <c:h val="0.86900985057764246"/>
        </c:manualLayout>
      </c:layout>
      <c:barChart>
        <c:barDir val="col"/>
        <c:grouping val="clustered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</c:ser>
        <c:axId val="154436352"/>
        <c:axId val="154438272"/>
      </c:barChart>
      <c:catAx>
        <c:axId val="154436352"/>
        <c:scaling>
          <c:orientation val="minMax"/>
        </c:scaling>
        <c:axPos val="b"/>
        <c:tickLblPos val="nextTo"/>
        <c:crossAx val="154438272"/>
        <c:crosses val="autoZero"/>
        <c:auto val="1"/>
        <c:lblAlgn val="ctr"/>
        <c:lblOffset val="100"/>
      </c:catAx>
      <c:valAx>
        <c:axId val="154438272"/>
        <c:scaling>
          <c:orientation val="minMax"/>
        </c:scaling>
        <c:axPos val="l"/>
        <c:majorGridlines/>
        <c:numFmt formatCode="General" sourceLinked="1"/>
        <c:tickLblPos val="nextTo"/>
        <c:crossAx val="1544363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16"/>
          <c:w val="9.7738312007874084E-2"/>
          <c:h val="0.40905743054518739"/>
        </c:manualLayout>
      </c:layout>
    </c:legend>
    <c:plotVisOnly val="1"/>
  </c:chart>
  <c:txPr>
    <a:bodyPr/>
    <a:lstStyle/>
    <a:p>
      <a:pPr>
        <a:defRPr sz="1800"/>
      </a:pPr>
      <a:endParaRPr lang="de-DE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5"/>
  <c:chart>
    <c:autoTitleDeleted val="1"/>
    <c:plotArea>
      <c:layout>
        <c:manualLayout>
          <c:layoutTarget val="inner"/>
          <c:xMode val="edge"/>
          <c:yMode val="edge"/>
          <c:x val="6.3883981299212592E-2"/>
          <c:y val="2.5751905404041254E-2"/>
          <c:w val="0.91736601870078738"/>
          <c:h val="0.78989611282627259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</c:ser>
        <c:dLbls>
          <c:showVal val="1"/>
        </c:dLbls>
        <c:gapWidth val="75"/>
        <c:axId val="155260416"/>
        <c:axId val="155261952"/>
      </c:barChart>
      <c:catAx>
        <c:axId val="155260416"/>
        <c:scaling>
          <c:orientation val="minMax"/>
        </c:scaling>
        <c:axPos val="b"/>
        <c:majorTickMark val="none"/>
        <c:tickLblPos val="nextTo"/>
        <c:crossAx val="155261952"/>
        <c:crosses val="autoZero"/>
        <c:auto val="1"/>
        <c:lblAlgn val="ctr"/>
        <c:lblOffset val="100"/>
      </c:catAx>
      <c:valAx>
        <c:axId val="155261952"/>
        <c:scaling>
          <c:orientation val="minMax"/>
        </c:scaling>
        <c:axPos val="l"/>
        <c:numFmt formatCode="General" sourceLinked="1"/>
        <c:majorTickMark val="none"/>
        <c:tickLblPos val="nextTo"/>
        <c:crossAx val="155260416"/>
        <c:crosses val="autoZero"/>
        <c:crossBetween val="between"/>
      </c:valAx>
    </c:plotArea>
    <c:legend>
      <c:legendPos val="b"/>
      <c:layout/>
    </c:legend>
    <c:plotVisOnly val="1"/>
  </c:chart>
  <c:txPr>
    <a:bodyPr/>
    <a:lstStyle/>
    <a:p>
      <a:pPr>
        <a:defRPr sz="1800"/>
      </a:pPr>
      <a:endParaRPr lang="de-DE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59E-3"/>
        </c:manualLayout>
      </c:layout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spPr>
              <a:noFill/>
              <a:ln>
                <a:noFill/>
              </a:ln>
              <a:effectLst/>
            </c:spPr>
            <c:dLblPos val="outEnd"/>
            <c:showCatName val="1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Percent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xmlns="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  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58115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7123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  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28800" y="161925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42878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  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368550" y="169545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857500" y="184785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„Zeitungen </a:t>
            </a:r>
            <a:r>
              <a:rPr lang="de-DE" dirty="0" smtClean="0"/>
              <a:t>gehören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563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/>
          <p:nvPr/>
        </p:nvGraphicFramePr>
        <p:xfrm>
          <a:off x="1981200" y="1562100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  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7639050" y="188595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„Das Internet gehört </a:t>
            </a:r>
            <a:r>
              <a:rPr lang="de-DE" dirty="0" smtClean="0"/>
              <a:t>zu meinen wichtigsten Informationsquellen für aktuelles Geschehen“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  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20345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4648200" y="1790700"/>
            <a:ext cx="661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Menschen, die für ihre Information keine Zeitung mehr lesen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3400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</a:t>
            </a:r>
            <a:r>
              <a:rPr lang="de-DE" dirty="0" err="1"/>
              <a:t>fortzsetzen</a:t>
            </a:r>
            <a:endParaRPr lang="de-DE" dirty="0"/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Fernsehen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Fernsehen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Standardfernsehen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Fernsehen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Fernsehen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Radio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konventionelles Radio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Radio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796590"/>
          </a:xfrm>
        </p:spPr>
        <p:txBody>
          <a:bodyPr/>
          <a:lstStyle/>
          <a:p>
            <a:r>
              <a:rPr lang="de-DE" dirty="0"/>
              <a:t>Viele seriöse Quellen </a:t>
            </a:r>
          </a:p>
          <a:p>
            <a:r>
              <a:rPr lang="de-DE" dirty="0"/>
              <a:t>Wissenschaftliche Arbeiten</a:t>
            </a:r>
          </a:p>
          <a:p>
            <a:r>
              <a:rPr lang="de-DE" dirty="0"/>
              <a:t>Aktualität</a:t>
            </a:r>
          </a:p>
          <a:p>
            <a:r>
              <a:rPr lang="de-DE" dirty="0"/>
              <a:t>Tief in die Materie einsteigen</a:t>
            </a:r>
          </a:p>
          <a:p>
            <a:r>
              <a:rPr lang="de-DE" dirty="0"/>
              <a:t>Lernvideos und Tutorials</a:t>
            </a:r>
          </a:p>
          <a:p>
            <a:r>
              <a:rPr lang="de-DE" dirty="0"/>
              <a:t>Gewichtsersparnis</a:t>
            </a:r>
          </a:p>
          <a:p>
            <a:r>
              <a:rPr lang="de-DE" dirty="0"/>
              <a:t>Abwechslungsreiches, </a:t>
            </a:r>
          </a:p>
          <a:p>
            <a:pPr marL="0" indent="0">
              <a:buNone/>
            </a:pPr>
            <a:r>
              <a:rPr lang="de-DE" dirty="0"/>
              <a:t>spielerisches Lernen durch Apps/Tool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71988" y="4450704"/>
            <a:ext cx="3230360" cy="21535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2103" y="1486324"/>
            <a:ext cx="5980152" cy="3071604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  <a:p>
            <a:r>
              <a:rPr lang="de-DE" dirty="0"/>
              <a:t>Nicht so einfach, seriöse von unseriösen Quellen zu unterscheiden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779124476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Neuerscheinungen als E-Book früher verfügbar</a:t>
            </a:r>
          </a:p>
          <a:p>
            <a:r>
              <a:rPr lang="de-DE" dirty="0"/>
              <a:t>Hilfreiche Features: Beleuchtung, Wörterbuch, Suchfunktion,</a:t>
            </a:r>
          </a:p>
          <a:p>
            <a:pPr marL="0" indent="0">
              <a:buNone/>
            </a:pPr>
            <a:r>
              <a:rPr lang="de-DE" dirty="0"/>
              <a:t>     Lesezeichen,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E-Book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Bücher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3069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3069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xmlns="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xmlns="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8079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6738" y="2264660"/>
            <a:ext cx="8244554" cy="4183876"/>
          </a:xfrm>
          <a:prstGeom prst="rect">
            <a:avLst/>
          </a:prstGeom>
          <a:noFill/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03016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34478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3208" y="167549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582" y="5057596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415" y="1672582"/>
            <a:ext cx="2669069" cy="315993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2707" y="400462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180491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6560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21951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60869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xmlns="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422127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xmlns="" val="2860496756"/>
              </p:ext>
            </p:extLst>
          </p:nvPr>
        </p:nvGraphicFramePr>
        <p:xfrm>
          <a:off x="2418530" y="1623060"/>
          <a:ext cx="3777554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26553694"/>
              </p:ext>
            </p:extLst>
          </p:nvPr>
        </p:nvGraphicFramePr>
        <p:xfrm>
          <a:off x="6400799" y="1774209"/>
          <a:ext cx="4326341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05211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14597265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176914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751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/>
              <a:t>http://www.muehldorf-tv.info/files/Webfernsehen/FIM_VorNach.html</a:t>
            </a:r>
          </a:p>
          <a:p>
            <a:r>
              <a:rPr lang="de-DE" dirty="0"/>
              <a:t>http://www.foerderland.de/digitale-wirtschaft/netzwertig/news/artikel/die-entscheidende-ursache-fuer-den-medienwandel-das-internet-ist-ueberlegen/</a:t>
            </a:r>
          </a:p>
          <a:p>
            <a:r>
              <a:rPr lang="de-DE" dirty="0"/>
              <a:t>https://www.welt.de/wirtschaft/webwelt/article158453964/Freenet-attackiert-Telekom-mit-Internet-Fernsehen.html</a:t>
            </a:r>
          </a:p>
          <a:p>
            <a:r>
              <a:rPr lang="de-DE" dirty="0"/>
              <a:t>http://www.iptv-anbieter.info/webradio/webradio-einfuehrung.html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8263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xmlns="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Gründe für Zeitungssterben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Zeitung  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  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  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    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98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622</Words>
  <Application>Microsoft Office PowerPoint</Application>
  <PresentationFormat>Benutzerdefiniert</PresentationFormat>
  <Paragraphs>203</Paragraphs>
  <Slides>43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 Gründe für Zeitungssterben Zeitung                    Internet</vt:lpstr>
      <vt:lpstr>Nachteile: gedruckte Zeitung  Zeitung                    Internet</vt:lpstr>
      <vt:lpstr>Vorteile: Online-Zeitung  Zeitung                    Internet</vt:lpstr>
      <vt:lpstr>Nachteile: Online-Zeitungen  Zeitung                    Internet</vt:lpstr>
      <vt:lpstr>Zeitungen  Zeitung                    Internet</vt:lpstr>
      <vt:lpstr>Zeitungen  Zeitung                    Internet</vt:lpstr>
      <vt:lpstr>Zeitungen  Zeitung                    Internet</vt:lpstr>
      <vt:lpstr>Internet  Zeitung                    Internet</vt:lpstr>
      <vt:lpstr>Zeitungen  Zeitung                    Internet</vt:lpstr>
      <vt:lpstr>Vorteile: Internetfernsehen  Fernsehen                  Internet</vt:lpstr>
      <vt:lpstr>Vorteile: Internetfernsehen   Fernsehen                  Internet</vt:lpstr>
      <vt:lpstr>Nachteile: Standardfernsehen  Fernsehen                  Internet</vt:lpstr>
      <vt:lpstr>Mediennutzung aktuell  Fernsehen                  Internet</vt:lpstr>
      <vt:lpstr>Vorteile: Internetradio  Radio                  Internet</vt:lpstr>
      <vt:lpstr>Nachteile: konventionelles Radio  Radio                  Internet</vt:lpstr>
      <vt:lpstr>Mediennutzung aktuell Buch               E-Book</vt:lpstr>
      <vt:lpstr>Mediennutzung aktuell Buch               E-Book</vt:lpstr>
      <vt:lpstr>Folie 23</vt:lpstr>
      <vt:lpstr>Folie 24</vt:lpstr>
      <vt:lpstr>Folie 25</vt:lpstr>
      <vt:lpstr>Folie 26</vt:lpstr>
      <vt:lpstr>Folie 27</vt:lpstr>
      <vt:lpstr>Folie 28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Datenträgern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Jasmin</cp:lastModifiedBy>
  <cp:revision>123</cp:revision>
  <dcterms:created xsi:type="dcterms:W3CDTF">2016-11-04T12:23:45Z</dcterms:created>
  <dcterms:modified xsi:type="dcterms:W3CDTF">2016-11-19T22:18:21Z</dcterms:modified>
</cp:coreProperties>
</file>